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5" r:id="rId3"/>
    <p:sldId id="264" r:id="rId4"/>
    <p:sldId id="258" r:id="rId5"/>
    <p:sldId id="266" r:id="rId6"/>
    <p:sldId id="267" r:id="rId7"/>
    <p:sldId id="259" r:id="rId8"/>
    <p:sldId id="262" r:id="rId9"/>
    <p:sldId id="260" r:id="rId10"/>
    <p:sldId id="261"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52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51387-B427-4E36-982D-2A6C08EDA898}" type="datetimeFigureOut">
              <a:rPr lang="en-US" smtClean="0"/>
              <a:t>4/23/2013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9E05-0D5E-4D8F-AA61-97A60CF90076}" type="slidenum">
              <a:rPr lang="en-US" smtClean="0"/>
              <a:t>‹#›</a:t>
            </a:fld>
            <a:endParaRPr lang="en-US"/>
          </a:p>
        </p:txBody>
      </p:sp>
    </p:spTree>
    <p:extLst>
      <p:ext uri="{BB962C8B-B14F-4D97-AF65-F5344CB8AC3E}">
        <p14:creationId xmlns:p14="http://schemas.microsoft.com/office/powerpoint/2010/main" val="26373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examples of irony do you see in the play?</a:t>
            </a:r>
          </a:p>
          <a:p>
            <a:r>
              <a:rPr lang="en-US" dirty="0" smtClean="0"/>
              <a:t>In The Crucible, there is dramatic irony when Elizabeth Proctor lies for the first time about her husband, John Proctor, being an adulterer. John had said she's an honest women who would never lie, and the only time she shouldn't lie, she does.</a:t>
            </a:r>
          </a:p>
          <a:p>
            <a:r>
              <a:rPr lang="en-US" dirty="0" smtClean="0"/>
              <a:t>What events in Salem can be viewed as paradox?</a:t>
            </a:r>
          </a:p>
          <a:p>
            <a:r>
              <a:rPr lang="en-US" dirty="0" smtClean="0"/>
              <a:t>One paradox is that Betty Parris, the daughter of the preacher, was found with some local girls who were dancing and chanting around a fire in the woods with Parris's slave, </a:t>
            </a:r>
            <a:r>
              <a:rPr lang="en-US" dirty="0" err="1" smtClean="0"/>
              <a:t>Tituba</a:t>
            </a:r>
            <a:r>
              <a:rPr lang="en-US" dirty="0" smtClean="0"/>
              <a:t>. Good </a:t>
            </a:r>
            <a:r>
              <a:rPr lang="en-US" dirty="0" err="1" smtClean="0"/>
              <a:t>vs</a:t>
            </a:r>
            <a:r>
              <a:rPr lang="en-US" dirty="0" smtClean="0"/>
              <a:t> evil, so to speak. It is a paradox that John, a hardworking farmer, is accused of witchcraft.</a:t>
            </a:r>
          </a:p>
          <a:p>
            <a:endParaRPr lang="en-US" dirty="0"/>
          </a:p>
        </p:txBody>
      </p:sp>
      <p:sp>
        <p:nvSpPr>
          <p:cNvPr id="4" name="Slide Number Placeholder 3"/>
          <p:cNvSpPr>
            <a:spLocks noGrp="1"/>
          </p:cNvSpPr>
          <p:nvPr>
            <p:ph type="sldNum" sz="quarter" idx="10"/>
          </p:nvPr>
        </p:nvSpPr>
        <p:spPr/>
        <p:txBody>
          <a:bodyPr/>
          <a:lstStyle/>
          <a:p>
            <a:fld id="{57CE9E05-0D5E-4D8F-AA61-97A60CF90076}" type="slidenum">
              <a:rPr lang="en-US" smtClean="0"/>
              <a:t>7</a:t>
            </a:fld>
            <a:endParaRPr lang="en-US"/>
          </a:p>
        </p:txBody>
      </p:sp>
    </p:spTree>
    <p:extLst>
      <p:ext uri="{BB962C8B-B14F-4D97-AF65-F5344CB8AC3E}">
        <p14:creationId xmlns:p14="http://schemas.microsoft.com/office/powerpoint/2010/main" val="393332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Proctor- When the hysteria begins, he hesitates to expose Abigail as a fraud because he worries that his secret will be revealed and his good name ruined.</a:t>
            </a:r>
          </a:p>
          <a:p>
            <a:r>
              <a:rPr lang="en-US" dirty="0" smtClean="0"/>
              <a:t>Reverend Parris- Many of the townsfolk dislike him, and Parris is very concerned with building his position in the community.</a:t>
            </a:r>
          </a:p>
          <a:p>
            <a:r>
              <a:rPr lang="en-US" dirty="0" smtClean="0"/>
              <a:t>Francis Nurse - A wealthy, influential man in Salem.</a:t>
            </a:r>
          </a:p>
          <a:p>
            <a:r>
              <a:rPr lang="en-US" dirty="0" smtClean="0"/>
              <a:t>Thomas Putnam - A wealthy, influential citizen of Salem.</a:t>
            </a:r>
          </a:p>
          <a:p>
            <a:endParaRPr lang="en-US" dirty="0"/>
          </a:p>
        </p:txBody>
      </p:sp>
      <p:sp>
        <p:nvSpPr>
          <p:cNvPr id="4" name="Slide Number Placeholder 3"/>
          <p:cNvSpPr>
            <a:spLocks noGrp="1"/>
          </p:cNvSpPr>
          <p:nvPr>
            <p:ph type="sldNum" sz="quarter" idx="10"/>
          </p:nvPr>
        </p:nvSpPr>
        <p:spPr/>
        <p:txBody>
          <a:bodyPr/>
          <a:lstStyle/>
          <a:p>
            <a:fld id="{57CE9E05-0D5E-4D8F-AA61-97A60CF90076}" type="slidenum">
              <a:rPr lang="en-US" smtClean="0"/>
              <a:t>9</a:t>
            </a:fld>
            <a:endParaRPr lang="en-US"/>
          </a:p>
        </p:txBody>
      </p:sp>
    </p:spTree>
    <p:extLst>
      <p:ext uri="{BB962C8B-B14F-4D97-AF65-F5344CB8AC3E}">
        <p14:creationId xmlns:p14="http://schemas.microsoft.com/office/powerpoint/2010/main" val="79180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characters gain something by inciting and maintaining hysteria? What do they gain and why?</a:t>
            </a:r>
          </a:p>
          <a:p>
            <a:r>
              <a:rPr lang="en-US" dirty="0" smtClean="0"/>
              <a:t>Abigail, to get revenge, uses the situation to accuse Elizabeth Proctor of witchcraft and have her sent to jail.</a:t>
            </a:r>
          </a:p>
          <a:p>
            <a:r>
              <a:rPr lang="en-US" dirty="0" smtClean="0"/>
              <a:t>Reverend Parris strengthens his position within the village, albeit temporarily, by making scapegoats of people like Proctor who question his authority.</a:t>
            </a:r>
          </a:p>
          <a:p>
            <a:r>
              <a:rPr lang="en-US" dirty="0" smtClean="0"/>
              <a:t>Thomas Putnam gains revenge on Francis Nurse by getting Rebecca, Francis’s virtuous wife, convicted of the supernatural murders of Ann Putnam’s babies.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7CE9E05-0D5E-4D8F-AA61-97A60CF90076}" type="slidenum">
              <a:rPr lang="en-US" smtClean="0"/>
              <a:t>10</a:t>
            </a:fld>
            <a:endParaRPr lang="en-US"/>
          </a:p>
        </p:txBody>
      </p:sp>
    </p:spTree>
    <p:extLst>
      <p:ext uri="{BB962C8B-B14F-4D97-AF65-F5344CB8AC3E}">
        <p14:creationId xmlns:p14="http://schemas.microsoft.com/office/powerpoint/2010/main" val="2417360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15CCCF0-C846-40EA-82A3-7316765DE1E4}" type="datetimeFigureOut">
              <a:rPr lang="en-US" smtClean="0"/>
              <a:t>4/23/2013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C9945F-50D2-465A-AA13-004FD484249C}"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CCCF0-C846-40EA-82A3-7316765DE1E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9945F-50D2-465A-AA13-004FD484249C}"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CCCF0-C846-40EA-82A3-7316765DE1E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9945F-50D2-465A-AA13-004FD484249C}"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CCCF0-C846-40EA-82A3-7316765DE1E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9945F-50D2-465A-AA13-004FD484249C}"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CCCF0-C846-40EA-82A3-7316765DE1E4}"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9945F-50D2-465A-AA13-004FD48424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5CCCF0-C846-40EA-82A3-7316765DE1E4}"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9945F-50D2-465A-AA13-004FD484249C}"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5CCCF0-C846-40EA-82A3-7316765DE1E4}"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9945F-50D2-465A-AA13-004FD484249C}"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5CCCF0-C846-40EA-82A3-7316765DE1E4}"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9945F-50D2-465A-AA13-004FD484249C}"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CCCF0-C846-40EA-82A3-7316765DE1E4}"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9945F-50D2-465A-AA13-004FD48424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CCCF0-C846-40EA-82A3-7316765DE1E4}"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9945F-50D2-465A-AA13-004FD48424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CCCF0-C846-40EA-82A3-7316765DE1E4}"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9945F-50D2-465A-AA13-004FD48424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15CCCF0-C846-40EA-82A3-7316765DE1E4}" type="datetimeFigureOut">
              <a:rPr lang="en-US" smtClean="0"/>
              <a:t>4/23/2013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5C9945F-50D2-465A-AA13-004FD484249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5">
                    <a:lumMod val="75000"/>
                  </a:schemeClr>
                </a:solidFill>
              </a:rPr>
              <a:t>Arthur Miller’s </a:t>
            </a:r>
            <a:br>
              <a:rPr lang="en-US" dirty="0" smtClean="0">
                <a:solidFill>
                  <a:schemeClr val="accent5">
                    <a:lumMod val="75000"/>
                  </a:schemeClr>
                </a:solidFill>
              </a:rPr>
            </a:br>
            <a:r>
              <a:rPr lang="en-US" i="1" dirty="0" smtClean="0">
                <a:solidFill>
                  <a:schemeClr val="accent5">
                    <a:lumMod val="75000"/>
                  </a:schemeClr>
                </a:solidFill>
              </a:rPr>
              <a:t>The Crucible</a:t>
            </a:r>
            <a:endParaRPr lang="en-US" i="1" dirty="0">
              <a:solidFill>
                <a:schemeClr val="accent5">
                  <a:lumMod val="75000"/>
                </a:schemeClr>
              </a:solidFill>
            </a:endParaRPr>
          </a:p>
        </p:txBody>
      </p:sp>
      <p:sp>
        <p:nvSpPr>
          <p:cNvPr id="3" name="Subtitle 2"/>
          <p:cNvSpPr>
            <a:spLocks noGrp="1"/>
          </p:cNvSpPr>
          <p:nvPr>
            <p:ph type="subTitle" idx="1"/>
          </p:nvPr>
        </p:nvSpPr>
        <p:spPr/>
        <p:txBody>
          <a:bodyPr>
            <a:normAutofit/>
          </a:bodyPr>
          <a:lstStyle/>
          <a:p>
            <a:r>
              <a:rPr lang="en-US" sz="3200" dirty="0" smtClean="0">
                <a:solidFill>
                  <a:schemeClr val="accent5">
                    <a:lumMod val="75000"/>
                  </a:schemeClr>
                </a:solidFill>
              </a:rPr>
              <a:t>Motivation, Themes, and Language of the drama</a:t>
            </a:r>
            <a:endParaRPr lang="en-US" sz="3200" dirty="0">
              <a:solidFill>
                <a:schemeClr val="accent5">
                  <a:lumMod val="75000"/>
                </a:schemeClr>
              </a:solidFill>
            </a:endParaRPr>
          </a:p>
        </p:txBody>
      </p:sp>
    </p:spTree>
    <p:extLst>
      <p:ext uri="{BB962C8B-B14F-4D97-AF65-F5344CB8AC3E}">
        <p14:creationId xmlns:p14="http://schemas.microsoft.com/office/powerpoint/2010/main" val="2877739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495799"/>
          </a:xfrm>
        </p:spPr>
        <p:txBody>
          <a:bodyPr>
            <a:normAutofit fontScale="92500" lnSpcReduction="10000"/>
          </a:bodyPr>
          <a:lstStyle/>
          <a:p>
            <a:r>
              <a:rPr lang="en-US" dirty="0">
                <a:solidFill>
                  <a:schemeClr val="accent5">
                    <a:lumMod val="75000"/>
                  </a:schemeClr>
                </a:solidFill>
              </a:rPr>
              <a:t>Another critical theme in </a:t>
            </a:r>
            <a:r>
              <a:rPr lang="en-US" i="1" dirty="0" smtClean="0">
                <a:solidFill>
                  <a:schemeClr val="accent5">
                    <a:lumMod val="75000"/>
                  </a:schemeClr>
                </a:solidFill>
              </a:rPr>
              <a:t>The </a:t>
            </a:r>
            <a:r>
              <a:rPr lang="en-US" i="1" dirty="0">
                <a:solidFill>
                  <a:schemeClr val="accent5">
                    <a:lumMod val="75000"/>
                  </a:schemeClr>
                </a:solidFill>
              </a:rPr>
              <a:t>Crucible</a:t>
            </a:r>
            <a:r>
              <a:rPr lang="en-US" dirty="0">
                <a:solidFill>
                  <a:schemeClr val="accent5">
                    <a:lumMod val="75000"/>
                  </a:schemeClr>
                </a:solidFill>
              </a:rPr>
              <a:t> is the role that hysteria can play in tearing apart a community. Hysteria supplants logic and enables people to believe that their neighbors, whom they have always considered upstanding people, are committing absurd and unbelievable crimes—communing with the devil, killing babies, and so on. In </a:t>
            </a:r>
            <a:r>
              <a:rPr lang="en-US" i="1" dirty="0">
                <a:solidFill>
                  <a:schemeClr val="accent5">
                    <a:lumMod val="75000"/>
                  </a:schemeClr>
                </a:solidFill>
              </a:rPr>
              <a:t>The Crucible</a:t>
            </a:r>
            <a:r>
              <a:rPr lang="en-US" dirty="0">
                <a:solidFill>
                  <a:schemeClr val="accent5">
                    <a:lumMod val="75000"/>
                  </a:schemeClr>
                </a:solidFill>
              </a:rPr>
              <a:t>, the townsfolk accept and become active in the hysterical climate not only out of genuine religious piety but also because it gives them a chance to express repressed sentiments and to act on long-held grudges. </a:t>
            </a:r>
            <a:endParaRPr lang="en-US" dirty="0" smtClean="0">
              <a:solidFill>
                <a:schemeClr val="accent5">
                  <a:lumMod val="75000"/>
                </a:schemeClr>
              </a:solidFill>
            </a:endParaRPr>
          </a:p>
          <a:p>
            <a:r>
              <a:rPr lang="en-US" dirty="0" smtClean="0">
                <a:solidFill>
                  <a:schemeClr val="accent5">
                    <a:lumMod val="75000"/>
                  </a:schemeClr>
                </a:solidFill>
              </a:rPr>
              <a:t>Which characters gain something by inciting and maintaining hysteria? What do they gain and why?</a:t>
            </a:r>
            <a:endParaRPr lang="en-US" dirty="0">
              <a:solidFill>
                <a:schemeClr val="accent5">
                  <a:lumMod val="75000"/>
                </a:schemeClr>
              </a:solidFill>
            </a:endParaRPr>
          </a:p>
        </p:txBody>
      </p:sp>
      <p:sp>
        <p:nvSpPr>
          <p:cNvPr id="3" name="Title 2"/>
          <p:cNvSpPr>
            <a:spLocks noGrp="1"/>
          </p:cNvSpPr>
          <p:nvPr>
            <p:ph type="title"/>
          </p:nvPr>
        </p:nvSpPr>
        <p:spPr/>
        <p:txBody>
          <a:bodyPr/>
          <a:lstStyle/>
          <a:p>
            <a:r>
              <a:rPr lang="en-US" sz="3600" dirty="0" smtClean="0">
                <a:solidFill>
                  <a:schemeClr val="accent5">
                    <a:lumMod val="75000"/>
                  </a:schemeClr>
                </a:solidFill>
              </a:rPr>
              <a:t>Themes</a:t>
            </a:r>
            <a:endParaRPr lang="en-US" sz="3600" dirty="0">
              <a:solidFill>
                <a:schemeClr val="accent5">
                  <a:lumMod val="75000"/>
                </a:schemeClr>
              </a:solidFill>
            </a:endParaRPr>
          </a:p>
        </p:txBody>
      </p:sp>
    </p:spTree>
    <p:extLst>
      <p:ext uri="{BB962C8B-B14F-4D97-AF65-F5344CB8AC3E}">
        <p14:creationId xmlns:p14="http://schemas.microsoft.com/office/powerpoint/2010/main" val="101164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accent5">
                    <a:lumMod val="75000"/>
                  </a:schemeClr>
                </a:solidFill>
              </a:rPr>
              <a:t>Which scenes/characters affected you </a:t>
            </a:r>
            <a:r>
              <a:rPr lang="en-US" dirty="0">
                <a:solidFill>
                  <a:schemeClr val="accent5">
                    <a:lumMod val="75000"/>
                  </a:schemeClr>
                </a:solidFill>
              </a:rPr>
              <a:t>most strongly and </a:t>
            </a:r>
            <a:r>
              <a:rPr lang="en-US" dirty="0" smtClean="0">
                <a:solidFill>
                  <a:schemeClr val="accent5">
                    <a:lumMod val="75000"/>
                  </a:schemeClr>
                </a:solidFill>
              </a:rPr>
              <a:t>why?</a:t>
            </a:r>
          </a:p>
          <a:p>
            <a:r>
              <a:rPr lang="en-US" dirty="0" smtClean="0">
                <a:solidFill>
                  <a:schemeClr val="accent5">
                    <a:lumMod val="75000"/>
                  </a:schemeClr>
                </a:solidFill>
              </a:rPr>
              <a:t>Before reading </a:t>
            </a:r>
            <a:r>
              <a:rPr lang="en-US" i="1" dirty="0" smtClean="0">
                <a:solidFill>
                  <a:schemeClr val="accent5">
                    <a:lumMod val="75000"/>
                  </a:schemeClr>
                </a:solidFill>
              </a:rPr>
              <a:t>The Crucible, </a:t>
            </a:r>
            <a:r>
              <a:rPr lang="en-US" dirty="0" smtClean="0">
                <a:solidFill>
                  <a:schemeClr val="accent5">
                    <a:lumMod val="75000"/>
                  </a:schemeClr>
                </a:solidFill>
              </a:rPr>
              <a:t>we researched the Salem </a:t>
            </a:r>
            <a:r>
              <a:rPr lang="en-US" dirty="0">
                <a:solidFill>
                  <a:schemeClr val="accent5">
                    <a:lumMod val="75000"/>
                  </a:schemeClr>
                </a:solidFill>
              </a:rPr>
              <a:t>witch trails</a:t>
            </a:r>
            <a:r>
              <a:rPr lang="en-US" dirty="0" smtClean="0">
                <a:solidFill>
                  <a:schemeClr val="accent5">
                    <a:lumMod val="75000"/>
                  </a:schemeClr>
                </a:solidFill>
              </a:rPr>
              <a:t>. Let’s talk about the </a:t>
            </a:r>
            <a:r>
              <a:rPr lang="en-US" dirty="0">
                <a:solidFill>
                  <a:schemeClr val="accent5">
                    <a:lumMod val="75000"/>
                  </a:schemeClr>
                </a:solidFill>
              </a:rPr>
              <a:t>value of </a:t>
            </a:r>
            <a:r>
              <a:rPr lang="en-US" dirty="0" smtClean="0">
                <a:solidFill>
                  <a:schemeClr val="accent5">
                    <a:lumMod val="75000"/>
                  </a:schemeClr>
                </a:solidFill>
              </a:rPr>
              <a:t>literature written </a:t>
            </a:r>
            <a:r>
              <a:rPr lang="en-US" dirty="0">
                <a:solidFill>
                  <a:schemeClr val="accent5">
                    <a:lumMod val="75000"/>
                  </a:schemeClr>
                </a:solidFill>
              </a:rPr>
              <a:t>in the 20th century about a period 300 years </a:t>
            </a:r>
            <a:r>
              <a:rPr lang="en-US" dirty="0" smtClean="0">
                <a:solidFill>
                  <a:schemeClr val="accent5">
                    <a:lumMod val="75000"/>
                  </a:schemeClr>
                </a:solidFill>
              </a:rPr>
              <a:t>earlier-in </a:t>
            </a:r>
            <a:r>
              <a:rPr lang="en-US" dirty="0">
                <a:solidFill>
                  <a:schemeClr val="accent5">
                    <a:lumMod val="75000"/>
                  </a:schemeClr>
                </a:solidFill>
              </a:rPr>
              <a:t>trying to understand the historical period dramatized</a:t>
            </a:r>
            <a:r>
              <a:rPr lang="en-US" dirty="0" smtClean="0">
                <a:solidFill>
                  <a:schemeClr val="accent5">
                    <a:lumMod val="75000"/>
                  </a:schemeClr>
                </a:solidFill>
              </a:rPr>
              <a:t>.</a:t>
            </a:r>
            <a:r>
              <a:rPr lang="en-US" dirty="0">
                <a:solidFill>
                  <a:schemeClr val="accent5">
                    <a:lumMod val="75000"/>
                  </a:schemeClr>
                </a:solidFill>
              </a:rPr>
              <a:t> There are no right and wrong answers to this question,</a:t>
            </a:r>
            <a:r>
              <a:rPr lang="en-US" dirty="0" smtClean="0">
                <a:solidFill>
                  <a:schemeClr val="accent5">
                    <a:lumMod val="75000"/>
                  </a:schemeClr>
                </a:solidFill>
              </a:rPr>
              <a:t> but it’s important to think about how a literary version can help you as well as mislead you. </a:t>
            </a:r>
            <a:endParaRPr lang="en-US" i="1" dirty="0">
              <a:solidFill>
                <a:schemeClr val="accent5">
                  <a:lumMod val="75000"/>
                </a:schemeClr>
              </a:solidFill>
            </a:endParaRPr>
          </a:p>
        </p:txBody>
      </p:sp>
      <p:sp>
        <p:nvSpPr>
          <p:cNvPr id="3" name="Title 2"/>
          <p:cNvSpPr>
            <a:spLocks noGrp="1"/>
          </p:cNvSpPr>
          <p:nvPr>
            <p:ph type="title"/>
          </p:nvPr>
        </p:nvSpPr>
        <p:spPr/>
        <p:txBody>
          <a:bodyPr/>
          <a:lstStyle/>
          <a:p>
            <a:r>
              <a:rPr lang="en-US" sz="3600" dirty="0" smtClean="0">
                <a:solidFill>
                  <a:schemeClr val="accent5">
                    <a:lumMod val="75000"/>
                  </a:schemeClr>
                </a:solidFill>
              </a:rPr>
              <a:t>What do you think?</a:t>
            </a:r>
            <a:endParaRPr lang="en-US" sz="3600" dirty="0">
              <a:solidFill>
                <a:schemeClr val="accent5">
                  <a:lumMod val="75000"/>
                </a:schemeClr>
              </a:solidFill>
            </a:endParaRPr>
          </a:p>
        </p:txBody>
      </p:sp>
    </p:spTree>
    <p:extLst>
      <p:ext uri="{BB962C8B-B14F-4D97-AF65-F5344CB8AC3E}">
        <p14:creationId xmlns:p14="http://schemas.microsoft.com/office/powerpoint/2010/main" val="2495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686800" cy="3046988"/>
          </a:xfrm>
          <a:prstGeom prst="rect">
            <a:avLst/>
          </a:prstGeom>
          <a:noFill/>
        </p:spPr>
        <p:txBody>
          <a:bodyPr wrap="square" rtlCol="0">
            <a:spAutoFit/>
          </a:bodyPr>
          <a:lstStyle/>
          <a:p>
            <a:pPr marL="285750" indent="-285750">
              <a:buFont typeface="Arial" pitchFamily="34" charset="0"/>
              <a:buChar char="•"/>
            </a:pPr>
            <a:r>
              <a:rPr lang="en-US" sz="1600" dirty="0">
                <a:solidFill>
                  <a:schemeClr val="accent5">
                    <a:lumMod val="75000"/>
                  </a:schemeClr>
                </a:solidFill>
              </a:rPr>
              <a:t>Mrs. Nelson’s 11th grade on level American Literature English</a:t>
            </a:r>
          </a:p>
          <a:p>
            <a:pPr marL="285750" indent="-285750">
              <a:buFont typeface="Arial" pitchFamily="34" charset="0"/>
              <a:buChar char="•"/>
            </a:pPr>
            <a:r>
              <a:rPr lang="en-US" sz="1600" dirty="0">
                <a:solidFill>
                  <a:schemeClr val="accent5">
                    <a:lumMod val="75000"/>
                  </a:schemeClr>
                </a:solidFill>
              </a:rPr>
              <a:t>Using Socratic Seminar to discuss and analyze the motives, themes, and </a:t>
            </a:r>
          </a:p>
          <a:p>
            <a:r>
              <a:rPr lang="en-US" sz="1600" dirty="0" smtClean="0">
                <a:solidFill>
                  <a:schemeClr val="accent5">
                    <a:lumMod val="75000"/>
                  </a:schemeClr>
                </a:solidFill>
              </a:rPr>
              <a:t>     language </a:t>
            </a:r>
            <a:r>
              <a:rPr lang="en-US" sz="1600" dirty="0">
                <a:solidFill>
                  <a:schemeClr val="accent5">
                    <a:lumMod val="75000"/>
                  </a:schemeClr>
                </a:solidFill>
              </a:rPr>
              <a:t>of Arthur Miller’s drama The Crucible.</a:t>
            </a:r>
            <a:endParaRPr lang="en-US" sz="1600" dirty="0" smtClean="0">
              <a:solidFill>
                <a:schemeClr val="accent5">
                  <a:lumMod val="75000"/>
                </a:schemeClr>
              </a:solidFill>
            </a:endParaRPr>
          </a:p>
          <a:p>
            <a:pPr marL="285750" indent="-285750">
              <a:buFont typeface="Arial" pitchFamily="34" charset="0"/>
              <a:buChar char="•"/>
            </a:pPr>
            <a:r>
              <a:rPr lang="en-US" sz="1600" dirty="0" smtClean="0">
                <a:solidFill>
                  <a:schemeClr val="accent5">
                    <a:lumMod val="75000"/>
                  </a:schemeClr>
                </a:solidFill>
              </a:rPr>
              <a:t>Materials</a:t>
            </a:r>
            <a:r>
              <a:rPr lang="en-US" sz="1600" dirty="0">
                <a:solidFill>
                  <a:schemeClr val="accent5">
                    <a:lumMod val="75000"/>
                  </a:schemeClr>
                </a:solidFill>
              </a:rPr>
              <a:t>: </a:t>
            </a:r>
            <a:r>
              <a:rPr lang="en-US" sz="1600" dirty="0" smtClean="0">
                <a:solidFill>
                  <a:schemeClr val="accent5">
                    <a:lumMod val="75000"/>
                  </a:schemeClr>
                </a:solidFill>
              </a:rPr>
              <a:t>None</a:t>
            </a:r>
            <a:endParaRPr lang="en-US" sz="1600" dirty="0">
              <a:solidFill>
                <a:schemeClr val="accent5">
                  <a:lumMod val="75000"/>
                </a:schemeClr>
              </a:solidFill>
            </a:endParaRPr>
          </a:p>
          <a:p>
            <a:pPr marL="285750" indent="-285750">
              <a:buFont typeface="Arial" pitchFamily="34" charset="0"/>
              <a:buChar char="•"/>
            </a:pPr>
            <a:r>
              <a:rPr lang="en-US" sz="1600" dirty="0" smtClean="0">
                <a:solidFill>
                  <a:schemeClr val="accent5">
                    <a:lumMod val="75000"/>
                  </a:schemeClr>
                </a:solidFill>
              </a:rPr>
              <a:t>Summary </a:t>
            </a:r>
            <a:r>
              <a:rPr lang="en-US" sz="1600" dirty="0">
                <a:solidFill>
                  <a:schemeClr val="accent5">
                    <a:lumMod val="75000"/>
                  </a:schemeClr>
                </a:solidFill>
              </a:rPr>
              <a:t>(and Rationale):  Examine the historical context of a consciously historical work of </a:t>
            </a:r>
            <a:r>
              <a:rPr lang="en-US" sz="1600" dirty="0" smtClean="0">
                <a:solidFill>
                  <a:schemeClr val="accent5">
                    <a:lumMod val="75000"/>
                  </a:schemeClr>
                </a:solidFill>
              </a:rPr>
              <a:t>literature. Compare </a:t>
            </a:r>
            <a:r>
              <a:rPr lang="en-US" sz="1600" dirty="0">
                <a:solidFill>
                  <a:schemeClr val="accent5">
                    <a:lumMod val="75000"/>
                  </a:schemeClr>
                </a:solidFill>
              </a:rPr>
              <a:t>facts with the fictional or dramatic treatments of the </a:t>
            </a:r>
            <a:r>
              <a:rPr lang="en-US" sz="1600" dirty="0" smtClean="0">
                <a:solidFill>
                  <a:schemeClr val="accent5">
                    <a:lumMod val="75000"/>
                  </a:schemeClr>
                </a:solidFill>
              </a:rPr>
              <a:t>facts. Ponder </a:t>
            </a:r>
            <a:r>
              <a:rPr lang="en-US" sz="1600" dirty="0">
                <a:solidFill>
                  <a:schemeClr val="accent5">
                    <a:lumMod val="75000"/>
                  </a:schemeClr>
                </a:solidFill>
              </a:rPr>
              <a:t>the differences between history and literature. </a:t>
            </a:r>
            <a:r>
              <a:rPr lang="en-US" sz="1600" dirty="0" smtClean="0">
                <a:solidFill>
                  <a:schemeClr val="accent5">
                    <a:lumMod val="75000"/>
                  </a:schemeClr>
                </a:solidFill>
              </a:rPr>
              <a:t>Recognize </a:t>
            </a:r>
            <a:r>
              <a:rPr lang="en-US" sz="1600" dirty="0">
                <a:solidFill>
                  <a:schemeClr val="accent5">
                    <a:lumMod val="75000"/>
                  </a:schemeClr>
                </a:solidFill>
              </a:rPr>
              <a:t>the close ties between a nation's history and culture and the literature it produces</a:t>
            </a:r>
          </a:p>
          <a:p>
            <a:pPr marL="400050" indent="-400050">
              <a:buAutoNum type="romanUcPeriod"/>
            </a:pPr>
            <a:r>
              <a:rPr lang="en-US" sz="1600" dirty="0" smtClean="0">
                <a:solidFill>
                  <a:schemeClr val="accent5">
                    <a:lumMod val="75000"/>
                  </a:schemeClr>
                </a:solidFill>
              </a:rPr>
              <a:t>Focus </a:t>
            </a:r>
            <a:r>
              <a:rPr lang="en-US" sz="1600" dirty="0">
                <a:solidFill>
                  <a:schemeClr val="accent5">
                    <a:lumMod val="75000"/>
                  </a:schemeClr>
                </a:solidFill>
              </a:rPr>
              <a:t>and Review (Establish Prior Knowledge): [time</a:t>
            </a:r>
            <a:r>
              <a:rPr lang="en-US" sz="1600" dirty="0" smtClean="0">
                <a:solidFill>
                  <a:schemeClr val="accent5">
                    <a:lumMod val="75000"/>
                  </a:schemeClr>
                </a:solidFill>
              </a:rPr>
              <a:t>] None. This lesson will          proceed directly after watching a recorded performance of the play.</a:t>
            </a:r>
          </a:p>
          <a:p>
            <a:pPr marL="400050" indent="-400050">
              <a:buAutoNum type="romanUcPeriod"/>
            </a:pPr>
            <a:r>
              <a:rPr lang="en-US" sz="1600" dirty="0" smtClean="0">
                <a:solidFill>
                  <a:schemeClr val="accent5">
                    <a:lumMod val="75000"/>
                  </a:schemeClr>
                </a:solidFill>
              </a:rPr>
              <a:t>Objective and Assessment: 2 min.</a:t>
            </a:r>
          </a:p>
          <a:p>
            <a:pPr marL="400050" indent="-400050">
              <a:buAutoNum type="romanUcPeriod"/>
            </a:pPr>
            <a:endParaRPr lang="en-US" sz="1600" dirty="0">
              <a:solidFill>
                <a:schemeClr val="accent5">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91442842"/>
              </p:ext>
            </p:extLst>
          </p:nvPr>
        </p:nvGraphicFramePr>
        <p:xfrm>
          <a:off x="124691" y="3200400"/>
          <a:ext cx="8839200" cy="3291840"/>
        </p:xfrm>
        <a:graphic>
          <a:graphicData uri="http://schemas.openxmlformats.org/drawingml/2006/table">
            <a:tbl>
              <a:tblPr firstRow="1" bandRow="1">
                <a:tableStyleId>{5C22544A-7EE6-4342-B048-85BDC9FD1C3A}</a:tableStyleId>
              </a:tblPr>
              <a:tblGrid>
                <a:gridCol w="4419600"/>
                <a:gridCol w="4419600"/>
              </a:tblGrid>
              <a:tr h="3014960">
                <a:tc>
                  <a:txBody>
                    <a:bodyPr/>
                    <a:lstStyle/>
                    <a:p>
                      <a:r>
                        <a:rPr lang="en-US" sz="1600" i="1" dirty="0" smtClean="0">
                          <a:solidFill>
                            <a:schemeClr val="accent5">
                              <a:lumMod val="75000"/>
                            </a:schemeClr>
                          </a:solidFill>
                        </a:rPr>
                        <a:t>Objective: When given a work of literature with historical context, a student will be able to:</a:t>
                      </a:r>
                    </a:p>
                    <a:p>
                      <a:r>
                        <a:rPr lang="en-US" sz="1600" i="1" dirty="0" smtClean="0">
                          <a:solidFill>
                            <a:schemeClr val="accent5">
                              <a:lumMod val="75000"/>
                            </a:schemeClr>
                          </a:solidFill>
                        </a:rPr>
                        <a:t>•Examine the historical context of a consciously historical work of literature</a:t>
                      </a:r>
                    </a:p>
                    <a:p>
                      <a:r>
                        <a:rPr lang="en-US" sz="1600" i="1" dirty="0" smtClean="0">
                          <a:solidFill>
                            <a:schemeClr val="accent5">
                              <a:lumMod val="75000"/>
                            </a:schemeClr>
                          </a:solidFill>
                        </a:rPr>
                        <a:t>•Compare facts with the fictional or dramatic treatments of the facts</a:t>
                      </a:r>
                    </a:p>
                    <a:p>
                      <a:r>
                        <a:rPr lang="en-US" sz="1600" i="1" dirty="0" smtClean="0">
                          <a:solidFill>
                            <a:schemeClr val="accent5">
                              <a:lumMod val="75000"/>
                            </a:schemeClr>
                          </a:solidFill>
                        </a:rPr>
                        <a:t>•Ponder the differences between history and literature. </a:t>
                      </a:r>
                    </a:p>
                    <a:p>
                      <a:r>
                        <a:rPr lang="en-US" sz="1600" i="1" dirty="0" smtClean="0">
                          <a:solidFill>
                            <a:schemeClr val="accent5">
                              <a:lumMod val="75000"/>
                            </a:schemeClr>
                          </a:solidFill>
                        </a:rPr>
                        <a:t>•Recognize the close ties between a nation's history and culture and the literature it produces</a:t>
                      </a:r>
                    </a:p>
                    <a:p>
                      <a:endParaRPr lang="en-US" dirty="0"/>
                    </a:p>
                  </a:txBody>
                  <a:tcPr/>
                </a:tc>
                <a:tc>
                  <a:txBody>
                    <a:bodyPr/>
                    <a:lstStyle/>
                    <a:p>
                      <a:r>
                        <a:rPr lang="en-US" sz="1600" i="1" dirty="0" smtClean="0">
                          <a:solidFill>
                            <a:schemeClr val="accent5">
                              <a:lumMod val="75000"/>
                            </a:schemeClr>
                          </a:solidFill>
                        </a:rPr>
                        <a:t>Assessments:</a:t>
                      </a:r>
                    </a:p>
                    <a:p>
                      <a:pPr marL="285750" indent="-285750">
                        <a:buFont typeface="Arial" pitchFamily="34" charset="0"/>
                        <a:buChar char="•"/>
                      </a:pPr>
                      <a:r>
                        <a:rPr lang="en-US" sz="1600" i="1" dirty="0" smtClean="0">
                          <a:solidFill>
                            <a:schemeClr val="accent5">
                              <a:lumMod val="75000"/>
                            </a:schemeClr>
                          </a:solidFill>
                        </a:rPr>
                        <a:t>Students who participate in the discussion will  be given a 2 point  participation grade for each time they add to the discussion</a:t>
                      </a:r>
                      <a:endParaRPr lang="en-US" sz="1600" i="1" dirty="0">
                        <a:solidFill>
                          <a:schemeClr val="accent5">
                            <a:lumMod val="75000"/>
                          </a:schemeClr>
                        </a:solidFill>
                      </a:endParaRPr>
                    </a:p>
                  </a:txBody>
                  <a:tcPr/>
                </a:tc>
              </a:tr>
            </a:tbl>
          </a:graphicData>
        </a:graphic>
      </p:graphicFrame>
    </p:spTree>
    <p:extLst>
      <p:ext uri="{BB962C8B-B14F-4D97-AF65-F5344CB8AC3E}">
        <p14:creationId xmlns:p14="http://schemas.microsoft.com/office/powerpoint/2010/main" val="1196637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855"/>
            <a:ext cx="9150835" cy="6894195"/>
          </a:xfrm>
          <a:prstGeom prst="rect">
            <a:avLst/>
          </a:prstGeom>
          <a:noFill/>
        </p:spPr>
        <p:txBody>
          <a:bodyPr wrap="square" rtlCol="0">
            <a:spAutoFit/>
          </a:bodyPr>
          <a:lstStyle/>
          <a:p>
            <a:pPr marL="285750" indent="-285750">
              <a:buFont typeface="Arial" pitchFamily="34" charset="0"/>
              <a:buChar char="•"/>
            </a:pPr>
            <a:r>
              <a:rPr lang="en-US" dirty="0">
                <a:solidFill>
                  <a:schemeClr val="accent5">
                    <a:lumMod val="75000"/>
                  </a:schemeClr>
                </a:solidFill>
              </a:rPr>
              <a:t>Closure (Plan for maintenance): [time</a:t>
            </a:r>
            <a:r>
              <a:rPr lang="en-US" dirty="0" smtClean="0">
                <a:solidFill>
                  <a:schemeClr val="accent5">
                    <a:lumMod val="75000"/>
                  </a:schemeClr>
                </a:solidFill>
              </a:rPr>
              <a:t>] 5 min.</a:t>
            </a:r>
          </a:p>
          <a:p>
            <a:r>
              <a:rPr lang="en-US" dirty="0">
                <a:solidFill>
                  <a:schemeClr val="accent5">
                    <a:lumMod val="75000"/>
                  </a:schemeClr>
                </a:solidFill>
              </a:rPr>
              <a:t> </a:t>
            </a:r>
            <a:r>
              <a:rPr lang="en-US" dirty="0" smtClean="0">
                <a:solidFill>
                  <a:schemeClr val="accent5">
                    <a:lumMod val="75000"/>
                  </a:schemeClr>
                </a:solidFill>
              </a:rPr>
              <a:t>     Students will continue to be involved in group discussions and analyzing historically    relevant text throughout the semester.   </a:t>
            </a:r>
            <a:endParaRPr lang="en-US" dirty="0">
              <a:solidFill>
                <a:schemeClr val="accent5">
                  <a:lumMod val="75000"/>
                </a:schemeClr>
              </a:solidFill>
            </a:endParaRPr>
          </a:p>
          <a:p>
            <a:pPr marL="285750" indent="-285750">
              <a:buFont typeface="Arial" pitchFamily="34" charset="0"/>
              <a:buChar char="•"/>
            </a:pPr>
            <a:r>
              <a:rPr lang="en-US" dirty="0" smtClean="0">
                <a:solidFill>
                  <a:schemeClr val="accent5">
                    <a:lumMod val="75000"/>
                  </a:schemeClr>
                </a:solidFill>
              </a:rPr>
              <a:t>VI</a:t>
            </a:r>
            <a:r>
              <a:rPr lang="en-US" dirty="0">
                <a:solidFill>
                  <a:schemeClr val="accent5">
                    <a:lumMod val="75000"/>
                  </a:schemeClr>
                </a:solidFill>
              </a:rPr>
              <a:t>. Independent Practice: [time</a:t>
            </a:r>
            <a:r>
              <a:rPr lang="en-US" dirty="0" smtClean="0">
                <a:solidFill>
                  <a:schemeClr val="accent5">
                    <a:lumMod val="75000"/>
                  </a:schemeClr>
                </a:solidFill>
              </a:rPr>
              <a:t>] Throughout the semester to </a:t>
            </a:r>
            <a:r>
              <a:rPr lang="en-US" dirty="0">
                <a:solidFill>
                  <a:schemeClr val="accent5">
                    <a:lumMod val="75000"/>
                  </a:schemeClr>
                </a:solidFill>
              </a:rPr>
              <a:t>gain </a:t>
            </a:r>
            <a:r>
              <a:rPr lang="en-US" dirty="0" smtClean="0">
                <a:solidFill>
                  <a:schemeClr val="accent5">
                    <a:lumMod val="75000"/>
                  </a:schemeClr>
                </a:solidFill>
              </a:rPr>
              <a:t>proficiency in analyzing texts, reasoning and group discussions</a:t>
            </a:r>
            <a:endParaRPr lang="en-US" dirty="0">
              <a:solidFill>
                <a:schemeClr val="accent5">
                  <a:lumMod val="75000"/>
                </a:schemeClr>
              </a:solidFill>
            </a:endParaRPr>
          </a:p>
          <a:p>
            <a:pPr marL="285750" indent="-285750">
              <a:buFont typeface="Arial" pitchFamily="34" charset="0"/>
              <a:buChar char="•"/>
            </a:pPr>
            <a:r>
              <a:rPr lang="en-US" dirty="0" smtClean="0">
                <a:solidFill>
                  <a:schemeClr val="accent5">
                    <a:lumMod val="75000"/>
                  </a:schemeClr>
                </a:solidFill>
              </a:rPr>
              <a:t>NC Standards-</a:t>
            </a:r>
          </a:p>
          <a:p>
            <a:r>
              <a:rPr lang="en-US" dirty="0">
                <a:solidFill>
                  <a:schemeClr val="accent5">
                    <a:lumMod val="75000"/>
                  </a:schemeClr>
                </a:solidFill>
              </a:rPr>
              <a:t> </a:t>
            </a:r>
            <a:r>
              <a:rPr lang="en-US" dirty="0" smtClean="0">
                <a:solidFill>
                  <a:schemeClr val="accent5">
                    <a:lumMod val="75000"/>
                  </a:schemeClr>
                </a:solidFill>
              </a:rPr>
              <a:t>     RL.11-12.1 , RL.11-12.2 , RL.11-12.7 , RL.11-12.10 ,</a:t>
            </a:r>
          </a:p>
          <a:p>
            <a:r>
              <a:rPr lang="en-US" dirty="0">
                <a:solidFill>
                  <a:schemeClr val="accent5">
                    <a:lumMod val="75000"/>
                  </a:schemeClr>
                </a:solidFill>
              </a:rPr>
              <a:t> </a:t>
            </a:r>
            <a:r>
              <a:rPr lang="en-US" dirty="0" smtClean="0">
                <a:solidFill>
                  <a:schemeClr val="accent5">
                    <a:lumMod val="75000"/>
                  </a:schemeClr>
                </a:solidFill>
              </a:rPr>
              <a:t>     RI.11-12.3 , RI.4, RI.6, RI.10</a:t>
            </a:r>
          </a:p>
          <a:p>
            <a:r>
              <a:rPr lang="en-US" dirty="0">
                <a:solidFill>
                  <a:schemeClr val="accent5">
                    <a:lumMod val="75000"/>
                  </a:schemeClr>
                </a:solidFill>
              </a:rPr>
              <a:t> </a:t>
            </a:r>
            <a:r>
              <a:rPr lang="en-US" dirty="0" smtClean="0">
                <a:solidFill>
                  <a:schemeClr val="accent5">
                    <a:lumMod val="75000"/>
                  </a:schemeClr>
                </a:solidFill>
              </a:rPr>
              <a:t>     SL. 1, SL.1a, SL.1c, SL.1d, SL.3</a:t>
            </a:r>
          </a:p>
          <a:p>
            <a:r>
              <a:rPr lang="en-US" dirty="0">
                <a:solidFill>
                  <a:schemeClr val="accent5">
                    <a:lumMod val="75000"/>
                  </a:schemeClr>
                </a:solidFill>
              </a:rPr>
              <a:t> </a:t>
            </a:r>
            <a:r>
              <a:rPr lang="en-US" dirty="0" smtClean="0">
                <a:solidFill>
                  <a:schemeClr val="accent5">
                    <a:lumMod val="75000"/>
                  </a:schemeClr>
                </a:solidFill>
              </a:rPr>
              <a:t>     </a:t>
            </a:r>
            <a:r>
              <a:rPr lang="pt-BR" dirty="0" smtClean="0">
                <a:solidFill>
                  <a:schemeClr val="accent5">
                    <a:lumMod val="75000"/>
                  </a:schemeClr>
                </a:solidFill>
              </a:rPr>
              <a:t>L.1a, L.1b, L.3, L.3a, L.4,L.4a, L4b, L.4c, L.4d, L.5</a:t>
            </a:r>
          </a:p>
          <a:p>
            <a:pPr marL="285750" indent="-285750">
              <a:buFont typeface="Arial" pitchFamily="34" charset="0"/>
              <a:buChar char="•"/>
            </a:pPr>
            <a:r>
              <a:rPr lang="en-US" dirty="0">
                <a:solidFill>
                  <a:schemeClr val="accent5">
                    <a:lumMod val="75000"/>
                  </a:schemeClr>
                </a:solidFill>
              </a:rPr>
              <a:t>Differentiation-Multiple </a:t>
            </a:r>
            <a:r>
              <a:rPr lang="en-US" dirty="0" smtClean="0">
                <a:solidFill>
                  <a:schemeClr val="accent5">
                    <a:lumMod val="75000"/>
                  </a:schemeClr>
                </a:solidFill>
              </a:rPr>
              <a:t>level of questions.</a:t>
            </a:r>
          </a:p>
          <a:p>
            <a:pPr marL="285750" indent="-285750">
              <a:buFont typeface="Arial" pitchFamily="34" charset="0"/>
              <a:buChar char="•"/>
            </a:pPr>
            <a:r>
              <a:rPr lang="en-US" dirty="0" smtClean="0">
                <a:solidFill>
                  <a:schemeClr val="accent5">
                    <a:lumMod val="75000"/>
                  </a:schemeClr>
                </a:solidFill>
              </a:rPr>
              <a:t>References-</a:t>
            </a:r>
          </a:p>
          <a:p>
            <a:pPr marL="285750" indent="-285750">
              <a:buFont typeface="Arial" pitchFamily="34" charset="0"/>
              <a:buChar char="•"/>
            </a:pPr>
            <a:r>
              <a:rPr lang="en-US" sz="1600" dirty="0" err="1">
                <a:solidFill>
                  <a:schemeClr val="accent5">
                    <a:lumMod val="75000"/>
                  </a:schemeClr>
                </a:solidFill>
              </a:rPr>
              <a:t>Coia</a:t>
            </a:r>
            <a:r>
              <a:rPr lang="en-US" sz="1600" dirty="0">
                <a:solidFill>
                  <a:schemeClr val="accent5">
                    <a:lumMod val="75000"/>
                  </a:schemeClr>
                </a:solidFill>
              </a:rPr>
              <a:t>. "Character Recipe Mr. </a:t>
            </a:r>
            <a:r>
              <a:rPr lang="en-US" sz="1600" dirty="0" err="1">
                <a:solidFill>
                  <a:schemeClr val="accent5">
                    <a:lumMod val="75000"/>
                  </a:schemeClr>
                </a:solidFill>
              </a:rPr>
              <a:t>Coia</a:t>
            </a:r>
            <a:r>
              <a:rPr lang="en-US" sz="1600" dirty="0">
                <a:solidFill>
                  <a:schemeClr val="accent5">
                    <a:lumMod val="75000"/>
                  </a:schemeClr>
                </a:solidFill>
              </a:rPr>
              <a:t> English 5-6." </a:t>
            </a:r>
            <a:r>
              <a:rPr lang="en-US" sz="1600" i="1" dirty="0">
                <a:solidFill>
                  <a:schemeClr val="accent5">
                    <a:lumMod val="75000"/>
                  </a:schemeClr>
                </a:solidFill>
              </a:rPr>
              <a:t>Web English Teacher</a:t>
            </a:r>
            <a:r>
              <a:rPr lang="en-US" sz="1600" dirty="0">
                <a:solidFill>
                  <a:schemeClr val="accent5">
                    <a:lumMod val="75000"/>
                  </a:schemeClr>
                </a:solidFill>
              </a:rPr>
              <a:t>. Mr. </a:t>
            </a:r>
            <a:r>
              <a:rPr lang="en-US" sz="1600" dirty="0" err="1">
                <a:solidFill>
                  <a:schemeClr val="accent5">
                    <a:lumMod val="75000"/>
                  </a:schemeClr>
                </a:solidFill>
              </a:rPr>
              <a:t>Coia</a:t>
            </a:r>
            <a:r>
              <a:rPr lang="en-US" sz="1600" dirty="0">
                <a:solidFill>
                  <a:schemeClr val="accent5">
                    <a:lumMod val="75000"/>
                  </a:schemeClr>
                </a:solidFill>
              </a:rPr>
              <a:t>, </a:t>
            </a:r>
            <a:r>
              <a:rPr lang="en-US" sz="1600" dirty="0" err="1">
                <a:solidFill>
                  <a:schemeClr val="accent5">
                    <a:lumMod val="75000"/>
                  </a:schemeClr>
                </a:solidFill>
              </a:rPr>
              <a:t>n.d.</a:t>
            </a:r>
            <a:r>
              <a:rPr lang="en-US" sz="1600" dirty="0">
                <a:solidFill>
                  <a:schemeClr val="accent5">
                    <a:lumMod val="75000"/>
                  </a:schemeClr>
                </a:solidFill>
              </a:rPr>
              <a:t> Web. 23 Apr. 2013. &lt;http://www.mrcoia.com/school/pdf/11/cruc</a:t>
            </a:r>
            <a:endParaRPr lang="en-US" sz="1600" dirty="0" smtClean="0">
              <a:solidFill>
                <a:schemeClr val="accent5">
                  <a:lumMod val="75000"/>
                </a:schemeClr>
              </a:solidFill>
            </a:endParaRPr>
          </a:p>
          <a:p>
            <a:pPr marL="285750" indent="-285750">
              <a:buFont typeface="Arial" pitchFamily="34" charset="0"/>
              <a:buChar char="•"/>
            </a:pPr>
            <a:r>
              <a:rPr lang="en-US" sz="1600" dirty="0">
                <a:solidFill>
                  <a:schemeClr val="accent5">
                    <a:lumMod val="75000"/>
                  </a:schemeClr>
                </a:solidFill>
              </a:rPr>
              <a:t>Miller, Arthur. "The Crucible: Literature Guide (Page 5) - TeacherVision.com." Teacher Lesson Plans, </a:t>
            </a:r>
            <a:r>
              <a:rPr lang="en-US" sz="1600" dirty="0" err="1">
                <a:solidFill>
                  <a:schemeClr val="accent5">
                    <a:lumMod val="75000"/>
                  </a:schemeClr>
                </a:solidFill>
              </a:rPr>
              <a:t>Printables</a:t>
            </a:r>
            <a:r>
              <a:rPr lang="en-US" sz="1600" dirty="0">
                <a:solidFill>
                  <a:schemeClr val="accent5">
                    <a:lumMod val="75000"/>
                  </a:schemeClr>
                </a:solidFill>
              </a:rPr>
              <a:t> &amp; Worksheets by Grade or Subject - TeacherVision.com. </a:t>
            </a:r>
            <a:r>
              <a:rPr lang="en-US" sz="1600" dirty="0" err="1">
                <a:solidFill>
                  <a:schemeClr val="accent5">
                    <a:lumMod val="75000"/>
                  </a:schemeClr>
                </a:solidFill>
              </a:rPr>
              <a:t>TeacherVision</a:t>
            </a:r>
            <a:r>
              <a:rPr lang="en-US" sz="1600" dirty="0">
                <a:solidFill>
                  <a:schemeClr val="accent5">
                    <a:lumMod val="75000"/>
                  </a:schemeClr>
                </a:solidFill>
              </a:rPr>
              <a:t>, </a:t>
            </a:r>
            <a:r>
              <a:rPr lang="en-US" sz="1600" dirty="0" err="1">
                <a:solidFill>
                  <a:schemeClr val="accent5">
                    <a:lumMod val="75000"/>
                  </a:schemeClr>
                </a:solidFill>
              </a:rPr>
              <a:t>n.d.</a:t>
            </a:r>
            <a:r>
              <a:rPr lang="en-US" sz="1600" dirty="0">
                <a:solidFill>
                  <a:schemeClr val="accent5">
                    <a:lumMod val="75000"/>
                  </a:schemeClr>
                </a:solidFill>
              </a:rPr>
              <a:t> Web. 22 Apr. 2013. &lt;http://www.teachervision.fen.com/historical-fiction/literature-guide/3498.html?page=5&amp;detoured=1&gt;.</a:t>
            </a:r>
          </a:p>
          <a:p>
            <a:pPr marL="285750" indent="-285750">
              <a:buFont typeface="Arial" pitchFamily="34" charset="0"/>
              <a:buChar char="•"/>
            </a:pPr>
            <a:r>
              <a:rPr lang="en-US" sz="1600" dirty="0">
                <a:solidFill>
                  <a:schemeClr val="accent5">
                    <a:lumMod val="75000"/>
                  </a:schemeClr>
                </a:solidFill>
              </a:rPr>
              <a:t>"Salem Witch Trials | Free Lesson Plans | Teachers | Digital textbooks and standards-aligned educational resources ." Welcome to Discovery Education | Digital textbooks and standards-aligned educational resources . Discovery Education, </a:t>
            </a:r>
            <a:r>
              <a:rPr lang="en-US" sz="1600" dirty="0" err="1">
                <a:solidFill>
                  <a:schemeClr val="accent5">
                    <a:lumMod val="75000"/>
                  </a:schemeClr>
                </a:solidFill>
              </a:rPr>
              <a:t>n.d.</a:t>
            </a:r>
            <a:r>
              <a:rPr lang="en-US" sz="1600" dirty="0">
                <a:solidFill>
                  <a:schemeClr val="accent5">
                    <a:lumMod val="75000"/>
                  </a:schemeClr>
                </a:solidFill>
              </a:rPr>
              <a:t> Web. 22 Apr. 2013. &lt;http://www.discoveryeducation.com/teachers/free-lesson-plans/salem-witch-trials.cfm&gt;.</a:t>
            </a:r>
          </a:p>
          <a:p>
            <a:pPr marL="285750" indent="-285750">
              <a:buFont typeface="Arial" pitchFamily="34" charset="0"/>
              <a:buChar char="•"/>
            </a:pPr>
            <a:r>
              <a:rPr lang="en-US" sz="1600" dirty="0">
                <a:solidFill>
                  <a:schemeClr val="accent5">
                    <a:lumMod val="75000"/>
                  </a:schemeClr>
                </a:solidFill>
              </a:rPr>
              <a:t>"</a:t>
            </a:r>
            <a:r>
              <a:rPr lang="en-US" sz="1600" dirty="0" err="1">
                <a:solidFill>
                  <a:schemeClr val="accent5">
                    <a:lumMod val="75000"/>
                  </a:schemeClr>
                </a:solidFill>
              </a:rPr>
              <a:t>SparkNotes</a:t>
            </a:r>
            <a:r>
              <a:rPr lang="en-US" sz="1600" dirty="0">
                <a:solidFill>
                  <a:schemeClr val="accent5">
                    <a:lumMod val="75000"/>
                  </a:schemeClr>
                </a:solidFill>
              </a:rPr>
              <a:t>: The Crucible: Themes, Motifs &amp; Symbols." </a:t>
            </a:r>
            <a:r>
              <a:rPr lang="en-US" sz="1600" dirty="0" err="1">
                <a:solidFill>
                  <a:schemeClr val="accent5">
                    <a:lumMod val="75000"/>
                  </a:schemeClr>
                </a:solidFill>
              </a:rPr>
              <a:t>SparkNotes</a:t>
            </a:r>
            <a:r>
              <a:rPr lang="en-US" sz="1600" dirty="0">
                <a:solidFill>
                  <a:schemeClr val="accent5">
                    <a:lumMod val="75000"/>
                  </a:schemeClr>
                </a:solidFill>
              </a:rPr>
              <a:t>: Today's Most Popular Study Guides. </a:t>
            </a:r>
            <a:r>
              <a:rPr lang="en-US" sz="1600" dirty="0" err="1">
                <a:solidFill>
                  <a:schemeClr val="accent5">
                    <a:lumMod val="75000"/>
                  </a:schemeClr>
                </a:solidFill>
              </a:rPr>
              <a:t>Sparknotes</a:t>
            </a:r>
            <a:r>
              <a:rPr lang="en-US" sz="1600" dirty="0">
                <a:solidFill>
                  <a:schemeClr val="accent5">
                    <a:lumMod val="75000"/>
                  </a:schemeClr>
                </a:solidFill>
              </a:rPr>
              <a:t>, </a:t>
            </a:r>
            <a:r>
              <a:rPr lang="en-US" sz="1600" dirty="0" err="1">
                <a:solidFill>
                  <a:schemeClr val="accent5">
                    <a:lumMod val="75000"/>
                  </a:schemeClr>
                </a:solidFill>
              </a:rPr>
              <a:t>n.d.</a:t>
            </a:r>
            <a:r>
              <a:rPr lang="en-US" sz="1600" dirty="0">
                <a:solidFill>
                  <a:schemeClr val="accent5">
                    <a:lumMod val="75000"/>
                  </a:schemeClr>
                </a:solidFill>
              </a:rPr>
              <a:t> Web. 22 Apr. 2013. &lt;http://www.sparknotes.com/lit/crucible/th</a:t>
            </a:r>
            <a:endParaRPr lang="en-US" sz="1600" dirty="0" smtClean="0">
              <a:solidFill>
                <a:schemeClr val="accent5">
                  <a:lumMod val="75000"/>
                </a:schemeClr>
              </a:solidFill>
            </a:endParaRPr>
          </a:p>
          <a:p>
            <a:pPr marL="285750" indent="-285750">
              <a:buFont typeface="Wingdings" pitchFamily="2" charset="2"/>
              <a:buChar char="v"/>
            </a:pPr>
            <a:endParaRPr lang="en-US" dirty="0">
              <a:solidFill>
                <a:schemeClr val="accent5">
                  <a:lumMod val="75000"/>
                </a:schemeClr>
              </a:solidFill>
            </a:endParaRPr>
          </a:p>
        </p:txBody>
      </p:sp>
    </p:spTree>
    <p:extLst>
      <p:ext uri="{BB962C8B-B14F-4D97-AF65-F5344CB8AC3E}">
        <p14:creationId xmlns:p14="http://schemas.microsoft.com/office/powerpoint/2010/main" val="3669370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0"/>
            <a:ext cx="7745505" cy="4571999"/>
          </a:xfrm>
        </p:spPr>
        <p:txBody>
          <a:bodyPr>
            <a:noAutofit/>
          </a:bodyPr>
          <a:lstStyle/>
          <a:p>
            <a:r>
              <a:rPr lang="en-US" sz="3600" dirty="0">
                <a:solidFill>
                  <a:schemeClr val="accent5">
                    <a:lumMod val="75000"/>
                  </a:schemeClr>
                </a:solidFill>
              </a:rPr>
              <a:t>People have motives for their actions.  In this drama, different motives drive characters to act or react.  </a:t>
            </a:r>
            <a:endParaRPr lang="en-US" sz="3600" dirty="0" smtClean="0">
              <a:solidFill>
                <a:schemeClr val="accent5">
                  <a:lumMod val="75000"/>
                </a:schemeClr>
              </a:solidFill>
            </a:endParaRPr>
          </a:p>
          <a:p>
            <a:r>
              <a:rPr lang="en-US" sz="3600" dirty="0">
                <a:solidFill>
                  <a:schemeClr val="accent5">
                    <a:lumMod val="75000"/>
                  </a:schemeClr>
                </a:solidFill>
              </a:rPr>
              <a:t>Objective: You will demonstrate your understanding of a character by “creating” them in a recipe form</a:t>
            </a:r>
            <a:r>
              <a:rPr lang="en-US" sz="3600" dirty="0" smtClean="0">
                <a:solidFill>
                  <a:schemeClr val="accent5">
                    <a:lumMod val="75000"/>
                  </a:schemeClr>
                </a:solidFill>
              </a:rPr>
              <a:t>.</a:t>
            </a:r>
            <a:endParaRPr lang="en-US" sz="3600" dirty="0">
              <a:solidFill>
                <a:schemeClr val="accent5">
                  <a:lumMod val="75000"/>
                </a:schemeClr>
              </a:solidFill>
            </a:endParaRPr>
          </a:p>
        </p:txBody>
      </p:sp>
      <p:sp>
        <p:nvSpPr>
          <p:cNvPr id="3" name="Title 2"/>
          <p:cNvSpPr>
            <a:spLocks noGrp="1"/>
          </p:cNvSpPr>
          <p:nvPr>
            <p:ph type="title"/>
          </p:nvPr>
        </p:nvSpPr>
        <p:spPr/>
        <p:txBody>
          <a:bodyPr/>
          <a:lstStyle/>
          <a:p>
            <a:r>
              <a:rPr lang="en-US" dirty="0">
                <a:solidFill>
                  <a:schemeClr val="accent5">
                    <a:lumMod val="75000"/>
                  </a:schemeClr>
                </a:solidFill>
              </a:rPr>
              <a:t>Motivation</a:t>
            </a:r>
            <a:endParaRPr lang="en-US" dirty="0"/>
          </a:p>
        </p:txBody>
      </p:sp>
    </p:spTree>
    <p:extLst>
      <p:ext uri="{BB962C8B-B14F-4D97-AF65-F5344CB8AC3E}">
        <p14:creationId xmlns:p14="http://schemas.microsoft.com/office/powerpoint/2010/main" val="249219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182" y="6927"/>
            <a:ext cx="8839201" cy="6740307"/>
          </a:xfrm>
          <a:prstGeom prst="rect">
            <a:avLst/>
          </a:prstGeom>
          <a:noFill/>
        </p:spPr>
        <p:txBody>
          <a:bodyPr wrap="square" rtlCol="0">
            <a:spAutoFit/>
          </a:bodyPr>
          <a:lstStyle/>
          <a:p>
            <a:r>
              <a:rPr lang="en-US" sz="2400" dirty="0" smtClean="0">
                <a:solidFill>
                  <a:schemeClr val="accent5">
                    <a:lumMod val="75000"/>
                  </a:schemeClr>
                </a:solidFill>
              </a:rPr>
              <a:t>Preparation Tips: </a:t>
            </a:r>
          </a:p>
          <a:p>
            <a:r>
              <a:rPr lang="en-US" sz="2400" dirty="0" smtClean="0">
                <a:solidFill>
                  <a:schemeClr val="accent5">
                    <a:lumMod val="75000"/>
                  </a:schemeClr>
                </a:solidFill>
              </a:rPr>
              <a:t>Prewriting &amp; Writing</a:t>
            </a:r>
          </a:p>
          <a:p>
            <a:r>
              <a:rPr lang="en-US" sz="2400" dirty="0" smtClean="0">
                <a:solidFill>
                  <a:schemeClr val="accent5">
                    <a:lumMod val="75000"/>
                  </a:schemeClr>
                </a:solidFill>
              </a:rPr>
              <a:t>Select </a:t>
            </a:r>
            <a:r>
              <a:rPr lang="en-US" sz="2400" dirty="0">
                <a:solidFill>
                  <a:schemeClr val="accent5">
                    <a:lumMod val="75000"/>
                  </a:schemeClr>
                </a:solidFill>
              </a:rPr>
              <a:t>a character from </a:t>
            </a:r>
            <a:r>
              <a:rPr lang="en-US" sz="2400" i="1" dirty="0" smtClean="0">
                <a:solidFill>
                  <a:schemeClr val="accent5">
                    <a:lumMod val="75000"/>
                  </a:schemeClr>
                </a:solidFill>
              </a:rPr>
              <a:t>The Crucible.</a:t>
            </a:r>
            <a:endParaRPr lang="en-US" sz="2400" i="1" dirty="0">
              <a:solidFill>
                <a:schemeClr val="accent5">
                  <a:lumMod val="75000"/>
                </a:schemeClr>
              </a:solidFill>
            </a:endParaRPr>
          </a:p>
          <a:p>
            <a:pPr marL="342900" indent="-342900">
              <a:buFont typeface="Arial" pitchFamily="34" charset="0"/>
              <a:buChar char="•"/>
            </a:pPr>
            <a:r>
              <a:rPr lang="en-US" sz="2400" dirty="0" smtClean="0">
                <a:solidFill>
                  <a:schemeClr val="accent5">
                    <a:lumMod val="75000"/>
                  </a:schemeClr>
                </a:solidFill>
              </a:rPr>
              <a:t>List </a:t>
            </a:r>
            <a:r>
              <a:rPr lang="en-US" sz="2400" dirty="0">
                <a:solidFill>
                  <a:schemeClr val="accent5">
                    <a:lumMod val="75000"/>
                  </a:schemeClr>
                </a:solidFill>
              </a:rPr>
              <a:t>character traits and descriptions as they appear in the </a:t>
            </a:r>
            <a:r>
              <a:rPr lang="en-US" sz="2400" dirty="0" smtClean="0">
                <a:solidFill>
                  <a:schemeClr val="accent5">
                    <a:lumMod val="75000"/>
                  </a:schemeClr>
                </a:solidFill>
              </a:rPr>
              <a:t>novel.</a:t>
            </a:r>
            <a:endParaRPr lang="en-US" sz="2400" dirty="0">
              <a:solidFill>
                <a:schemeClr val="accent5">
                  <a:lumMod val="75000"/>
                </a:schemeClr>
              </a:solidFill>
            </a:endParaRPr>
          </a:p>
          <a:p>
            <a:pPr marL="342900" indent="-342900">
              <a:buFont typeface="Arial" pitchFamily="34" charset="0"/>
              <a:buChar char="•"/>
            </a:pPr>
            <a:r>
              <a:rPr lang="en-US" sz="2400" dirty="0" smtClean="0">
                <a:solidFill>
                  <a:schemeClr val="accent5">
                    <a:lumMod val="75000"/>
                  </a:schemeClr>
                </a:solidFill>
              </a:rPr>
              <a:t>Determine </a:t>
            </a:r>
            <a:r>
              <a:rPr lang="en-US" sz="2400" dirty="0">
                <a:solidFill>
                  <a:schemeClr val="accent5">
                    <a:lumMod val="75000"/>
                  </a:schemeClr>
                </a:solidFill>
              </a:rPr>
              <a:t>and list events or forces that they believe helped shape the character.</a:t>
            </a:r>
          </a:p>
          <a:p>
            <a:pPr marL="342900" indent="-342900">
              <a:buFont typeface="Arial" pitchFamily="34" charset="0"/>
              <a:buChar char="•"/>
            </a:pPr>
            <a:r>
              <a:rPr lang="en-US" sz="2400" dirty="0" smtClean="0">
                <a:solidFill>
                  <a:schemeClr val="accent5">
                    <a:lumMod val="75000"/>
                  </a:schemeClr>
                </a:solidFill>
              </a:rPr>
              <a:t>Look </a:t>
            </a:r>
            <a:r>
              <a:rPr lang="en-US" sz="2400" dirty="0">
                <a:solidFill>
                  <a:schemeClr val="accent5">
                    <a:lumMod val="75000"/>
                  </a:schemeClr>
                </a:solidFill>
              </a:rPr>
              <a:t>at a few recipes from magazines to see how they are written</a:t>
            </a:r>
            <a:r>
              <a:rPr lang="en-US" sz="2400" dirty="0" smtClean="0">
                <a:solidFill>
                  <a:schemeClr val="accent5">
                    <a:lumMod val="75000"/>
                  </a:schemeClr>
                </a:solidFill>
              </a:rPr>
              <a:t>.</a:t>
            </a:r>
            <a:endParaRPr lang="en-US" sz="2400" dirty="0">
              <a:solidFill>
                <a:schemeClr val="accent5">
                  <a:lumMod val="75000"/>
                </a:schemeClr>
              </a:solidFill>
            </a:endParaRPr>
          </a:p>
          <a:p>
            <a:pPr marL="342900" indent="-342900">
              <a:buFont typeface="Arial" pitchFamily="34" charset="0"/>
              <a:buChar char="•"/>
            </a:pPr>
            <a:r>
              <a:rPr lang="en-US" sz="2400" dirty="0">
                <a:solidFill>
                  <a:schemeClr val="accent5">
                    <a:lumMod val="75000"/>
                  </a:schemeClr>
                </a:solidFill>
              </a:rPr>
              <a:t>Create a recipe that the author might have used to develop the character they have selected. Baste </a:t>
            </a:r>
            <a:r>
              <a:rPr lang="en-US" sz="2400" dirty="0" smtClean="0">
                <a:solidFill>
                  <a:schemeClr val="accent5">
                    <a:lumMod val="75000"/>
                  </a:schemeClr>
                </a:solidFill>
              </a:rPr>
              <a:t>themselves </a:t>
            </a:r>
            <a:r>
              <a:rPr lang="en-US" sz="2400" dirty="0">
                <a:solidFill>
                  <a:schemeClr val="accent5">
                    <a:lumMod val="75000"/>
                  </a:schemeClr>
                </a:solidFill>
              </a:rPr>
              <a:t>in creative juices every so often. </a:t>
            </a:r>
          </a:p>
          <a:p>
            <a:r>
              <a:rPr lang="en-US" sz="2400" dirty="0" smtClean="0">
                <a:solidFill>
                  <a:schemeClr val="accent5">
                    <a:lumMod val="75000"/>
                  </a:schemeClr>
                </a:solidFill>
              </a:rPr>
              <a:t>Revising &amp; Proofreading</a:t>
            </a:r>
            <a:endParaRPr lang="en-US" sz="2400" dirty="0">
              <a:solidFill>
                <a:schemeClr val="accent5">
                  <a:lumMod val="75000"/>
                </a:schemeClr>
              </a:solidFill>
            </a:endParaRPr>
          </a:p>
          <a:p>
            <a:pPr marL="342900" indent="-342900">
              <a:buFont typeface="Arial" pitchFamily="34" charset="0"/>
              <a:buChar char="•"/>
            </a:pPr>
            <a:r>
              <a:rPr lang="en-US" sz="2400" dirty="0" smtClean="0">
                <a:solidFill>
                  <a:schemeClr val="accent5">
                    <a:lumMod val="75000"/>
                  </a:schemeClr>
                </a:solidFill>
              </a:rPr>
              <a:t>Stir</a:t>
            </a:r>
            <a:r>
              <a:rPr lang="en-US" sz="2400" dirty="0">
                <a:solidFill>
                  <a:schemeClr val="accent5">
                    <a:lumMod val="75000"/>
                  </a:schemeClr>
                </a:solidFill>
              </a:rPr>
              <a:t>. Add ingredients. Check to make sure preparation instructions are clear and in logical order. </a:t>
            </a:r>
          </a:p>
          <a:p>
            <a:pPr marL="342900" indent="-342900">
              <a:buFont typeface="Arial" pitchFamily="34" charset="0"/>
              <a:buChar char="•"/>
            </a:pPr>
            <a:r>
              <a:rPr lang="en-US" sz="2400" dirty="0" smtClean="0">
                <a:solidFill>
                  <a:schemeClr val="accent5">
                    <a:lumMod val="75000"/>
                  </a:schemeClr>
                </a:solidFill>
              </a:rPr>
              <a:t>Check </a:t>
            </a:r>
            <a:r>
              <a:rPr lang="en-US" sz="2400" dirty="0">
                <a:solidFill>
                  <a:schemeClr val="accent5">
                    <a:lumMod val="75000"/>
                  </a:schemeClr>
                </a:solidFill>
              </a:rPr>
              <a:t>spelling, abbreviations for measurements, and that preparation instructions are delivered using </a:t>
            </a:r>
            <a:r>
              <a:rPr lang="en-US" sz="2400" dirty="0" smtClean="0">
                <a:solidFill>
                  <a:schemeClr val="accent5">
                    <a:lumMod val="75000"/>
                  </a:schemeClr>
                </a:solidFill>
              </a:rPr>
              <a:t>imperative </a:t>
            </a:r>
            <a:r>
              <a:rPr lang="en-US" sz="2400" dirty="0">
                <a:solidFill>
                  <a:schemeClr val="accent5">
                    <a:lumMod val="75000"/>
                  </a:schemeClr>
                </a:solidFill>
              </a:rPr>
              <a:t>sentences (if you don’t know what one is, find out!).</a:t>
            </a:r>
          </a:p>
        </p:txBody>
      </p:sp>
    </p:spTree>
    <p:extLst>
      <p:ext uri="{BB962C8B-B14F-4D97-AF65-F5344CB8AC3E}">
        <p14:creationId xmlns:p14="http://schemas.microsoft.com/office/powerpoint/2010/main" val="3214574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153400" cy="6555641"/>
          </a:xfrm>
          <a:prstGeom prst="rect">
            <a:avLst/>
          </a:prstGeom>
          <a:noFill/>
        </p:spPr>
        <p:txBody>
          <a:bodyPr wrap="square" rtlCol="0">
            <a:spAutoFit/>
          </a:bodyPr>
          <a:lstStyle/>
          <a:p>
            <a:r>
              <a:rPr lang="en-US" sz="2000" dirty="0" smtClean="0">
                <a:solidFill>
                  <a:schemeClr val="accent5">
                    <a:lumMod val="75000"/>
                  </a:schemeClr>
                </a:solidFill>
              </a:rPr>
              <a:t>Reverend Hale’s Puritan Turnovers</a:t>
            </a:r>
          </a:p>
          <a:p>
            <a:r>
              <a:rPr lang="en-US" sz="2000" dirty="0" smtClean="0">
                <a:solidFill>
                  <a:schemeClr val="accent5">
                    <a:lumMod val="75000"/>
                  </a:schemeClr>
                </a:solidFill>
              </a:rPr>
              <a:t>Ingredients</a:t>
            </a:r>
            <a:r>
              <a:rPr lang="en-US" sz="2000" dirty="0">
                <a:solidFill>
                  <a:schemeClr val="accent5">
                    <a:lumMod val="75000"/>
                  </a:schemeClr>
                </a:solidFill>
              </a:rPr>
              <a:t>:</a:t>
            </a:r>
          </a:p>
          <a:p>
            <a:r>
              <a:rPr lang="en-US" sz="2000" dirty="0">
                <a:solidFill>
                  <a:schemeClr val="accent5">
                    <a:lumMod val="75000"/>
                  </a:schemeClr>
                </a:solidFill>
              </a:rPr>
              <a:t>3 cups Religious Fervor (Puritan </a:t>
            </a:r>
            <a:r>
              <a:rPr lang="en-US" sz="2000" dirty="0" smtClean="0">
                <a:solidFill>
                  <a:schemeClr val="accent5">
                    <a:lumMod val="75000"/>
                  </a:schemeClr>
                </a:solidFill>
              </a:rPr>
              <a:t>flavor)     1 </a:t>
            </a:r>
            <a:r>
              <a:rPr lang="en-US" sz="2000" dirty="0">
                <a:solidFill>
                  <a:schemeClr val="accent5">
                    <a:lumMod val="75000"/>
                  </a:schemeClr>
                </a:solidFill>
              </a:rPr>
              <a:t>cup Fear of Authorities</a:t>
            </a:r>
          </a:p>
          <a:p>
            <a:r>
              <a:rPr lang="en-US" sz="2000" dirty="0">
                <a:solidFill>
                  <a:schemeClr val="accent5">
                    <a:lumMod val="75000"/>
                  </a:schemeClr>
                </a:solidFill>
              </a:rPr>
              <a:t>1 bunch Books Weighted with </a:t>
            </a:r>
            <a:r>
              <a:rPr lang="en-US" sz="2000" dirty="0" smtClean="0">
                <a:solidFill>
                  <a:schemeClr val="accent5">
                    <a:lumMod val="75000"/>
                  </a:schemeClr>
                </a:solidFill>
              </a:rPr>
              <a:t>Authority  3 </a:t>
            </a:r>
            <a:r>
              <a:rPr lang="en-US" sz="2000" dirty="0">
                <a:solidFill>
                  <a:schemeClr val="accent5">
                    <a:lumMod val="75000"/>
                  </a:schemeClr>
                </a:solidFill>
              </a:rPr>
              <a:t>heaping tablespoons Pride</a:t>
            </a:r>
          </a:p>
          <a:p>
            <a:r>
              <a:rPr lang="en-US" sz="2000" dirty="0" smtClean="0">
                <a:solidFill>
                  <a:schemeClr val="accent5">
                    <a:lumMod val="75000"/>
                  </a:schemeClr>
                </a:solidFill>
              </a:rPr>
              <a:t>2 cups Faulty Logic                                       3 drops Yellow food coloring</a:t>
            </a:r>
          </a:p>
          <a:p>
            <a:r>
              <a:rPr lang="en-US" sz="2000" dirty="0" smtClean="0">
                <a:solidFill>
                  <a:schemeClr val="accent5">
                    <a:lumMod val="75000"/>
                  </a:schemeClr>
                </a:solidFill>
              </a:rPr>
              <a:t>pinch of Truth                                                1 pint Compassion</a:t>
            </a:r>
          </a:p>
          <a:p>
            <a:r>
              <a:rPr lang="en-US" sz="2000" dirty="0" smtClean="0">
                <a:solidFill>
                  <a:schemeClr val="accent5">
                    <a:lumMod val="75000"/>
                  </a:schemeClr>
                </a:solidFill>
              </a:rPr>
              <a:t>sprinkle Guilt                                                  1 piece Rope</a:t>
            </a:r>
          </a:p>
          <a:p>
            <a:r>
              <a:rPr lang="en-US" sz="2000" dirty="0" smtClean="0">
                <a:solidFill>
                  <a:schemeClr val="accent5">
                    <a:lumMod val="75000"/>
                  </a:schemeClr>
                </a:solidFill>
              </a:rPr>
              <a:t>Directions</a:t>
            </a:r>
            <a:r>
              <a:rPr lang="en-US" sz="2000" dirty="0">
                <a:solidFill>
                  <a:schemeClr val="accent5">
                    <a:lumMod val="75000"/>
                  </a:schemeClr>
                </a:solidFill>
              </a:rPr>
              <a:t>:</a:t>
            </a:r>
          </a:p>
          <a:p>
            <a:r>
              <a:rPr lang="en-US" sz="2000" dirty="0">
                <a:solidFill>
                  <a:schemeClr val="accent5">
                    <a:lumMod val="75000"/>
                  </a:schemeClr>
                </a:solidFill>
              </a:rPr>
              <a:t>Start with Religious Fervor and Books Weighted with Authorities. Knead until </a:t>
            </a:r>
            <a:r>
              <a:rPr lang="en-US" sz="2000" dirty="0" smtClean="0">
                <a:solidFill>
                  <a:schemeClr val="accent5">
                    <a:lumMod val="75000"/>
                  </a:schemeClr>
                </a:solidFill>
              </a:rPr>
              <a:t>thoroughly </a:t>
            </a:r>
            <a:r>
              <a:rPr lang="en-US" sz="2000" dirty="0">
                <a:solidFill>
                  <a:schemeClr val="accent5">
                    <a:lumMod val="75000"/>
                  </a:schemeClr>
                </a:solidFill>
              </a:rPr>
              <a:t>mixed. Slowly fold in Faulty Logic, one chunk at a time. Sprinkle Pride </a:t>
            </a:r>
            <a:r>
              <a:rPr lang="en-US" sz="2000" dirty="0" smtClean="0">
                <a:solidFill>
                  <a:schemeClr val="accent5">
                    <a:lumMod val="75000"/>
                  </a:schemeClr>
                </a:solidFill>
              </a:rPr>
              <a:t>over </a:t>
            </a:r>
            <a:r>
              <a:rPr lang="en-US" sz="2000" dirty="0">
                <a:solidFill>
                  <a:schemeClr val="accent5">
                    <a:lumMod val="75000"/>
                  </a:schemeClr>
                </a:solidFill>
              </a:rPr>
              <a:t>mixture and blend until thoroughly combined. Place in a hot Salem kettle. When </a:t>
            </a:r>
            <a:r>
              <a:rPr lang="en-US" sz="2000" dirty="0" smtClean="0">
                <a:solidFill>
                  <a:schemeClr val="accent5">
                    <a:lumMod val="75000"/>
                  </a:schemeClr>
                </a:solidFill>
              </a:rPr>
              <a:t>mixture </a:t>
            </a:r>
            <a:r>
              <a:rPr lang="en-US" sz="2000" dirty="0">
                <a:solidFill>
                  <a:schemeClr val="accent5">
                    <a:lumMod val="75000"/>
                  </a:schemeClr>
                </a:solidFill>
              </a:rPr>
              <a:t>is in the heat, the backbone will be exposed. Carefully remove and discard. </a:t>
            </a:r>
            <a:r>
              <a:rPr lang="en-US" sz="2000" dirty="0" smtClean="0">
                <a:solidFill>
                  <a:schemeClr val="accent5">
                    <a:lumMod val="75000"/>
                  </a:schemeClr>
                </a:solidFill>
              </a:rPr>
              <a:t>Add </a:t>
            </a:r>
            <a:r>
              <a:rPr lang="en-US" sz="2000" dirty="0">
                <a:solidFill>
                  <a:schemeClr val="accent5">
                    <a:lumMod val="75000"/>
                  </a:schemeClr>
                </a:solidFill>
              </a:rPr>
              <a:t>Yellow food </a:t>
            </a:r>
            <a:r>
              <a:rPr lang="en-US" sz="2000" dirty="0" smtClean="0">
                <a:solidFill>
                  <a:schemeClr val="accent5">
                    <a:lumMod val="75000"/>
                  </a:schemeClr>
                </a:solidFill>
              </a:rPr>
              <a:t>coloring. During </a:t>
            </a:r>
            <a:r>
              <a:rPr lang="en-US" sz="2000" dirty="0">
                <a:solidFill>
                  <a:schemeClr val="accent5">
                    <a:lumMod val="75000"/>
                  </a:schemeClr>
                </a:solidFill>
              </a:rPr>
              <a:t>cooking, mixture will slowly turn colors. Carefully </a:t>
            </a:r>
            <a:r>
              <a:rPr lang="en-US" sz="2000" dirty="0" smtClean="0">
                <a:solidFill>
                  <a:schemeClr val="accent5">
                    <a:lumMod val="75000"/>
                  </a:schemeClr>
                </a:solidFill>
              </a:rPr>
              <a:t>add Truth</a:t>
            </a:r>
            <a:r>
              <a:rPr lang="en-US" sz="2000" dirty="0">
                <a:solidFill>
                  <a:schemeClr val="accent5">
                    <a:lumMod val="75000"/>
                  </a:schemeClr>
                </a:solidFill>
              </a:rPr>
              <a:t>. The yellow </a:t>
            </a:r>
            <a:r>
              <a:rPr lang="en-US" sz="2000" dirty="0" smtClean="0">
                <a:solidFill>
                  <a:schemeClr val="accent5">
                    <a:lumMod val="75000"/>
                  </a:schemeClr>
                </a:solidFill>
              </a:rPr>
              <a:t>color </a:t>
            </a:r>
            <a:r>
              <a:rPr lang="en-US" sz="2000" dirty="0">
                <a:solidFill>
                  <a:schemeClr val="accent5">
                    <a:lumMod val="75000"/>
                  </a:schemeClr>
                </a:solidFill>
              </a:rPr>
              <a:t>will fade, giving way to a vibrant color. The Pride in the mixture will shrink, </a:t>
            </a:r>
            <a:r>
              <a:rPr lang="en-US" sz="2000" dirty="0" smtClean="0">
                <a:solidFill>
                  <a:schemeClr val="accent5">
                    <a:lumMod val="75000"/>
                  </a:schemeClr>
                </a:solidFill>
              </a:rPr>
              <a:t>giving </a:t>
            </a:r>
            <a:r>
              <a:rPr lang="en-US" sz="2000" dirty="0">
                <a:solidFill>
                  <a:schemeClr val="accent5">
                    <a:lumMod val="75000"/>
                  </a:schemeClr>
                </a:solidFill>
              </a:rPr>
              <a:t>way to a healthier formation. Add Compassion. The Turnovers will remove </a:t>
            </a:r>
            <a:r>
              <a:rPr lang="en-US" sz="2000" dirty="0" smtClean="0">
                <a:solidFill>
                  <a:schemeClr val="accent5">
                    <a:lumMod val="75000"/>
                  </a:schemeClr>
                </a:solidFill>
              </a:rPr>
              <a:t>themselves </a:t>
            </a:r>
            <a:r>
              <a:rPr lang="en-US" sz="2000" dirty="0">
                <a:solidFill>
                  <a:schemeClr val="accent5">
                    <a:lumMod val="75000"/>
                  </a:schemeClr>
                </a:solidFill>
              </a:rPr>
              <a:t>from the heat. Serve on a plain dish, garnished with a portion of Rope .</a:t>
            </a:r>
          </a:p>
          <a:p>
            <a:r>
              <a:rPr lang="en-US" sz="2000" dirty="0">
                <a:solidFill>
                  <a:schemeClr val="accent5">
                    <a:lumMod val="75000"/>
                  </a:schemeClr>
                </a:solidFill>
              </a:rPr>
              <a:t>Preparation Time: Three months</a:t>
            </a:r>
          </a:p>
          <a:p>
            <a:r>
              <a:rPr lang="en-US" sz="2000" dirty="0">
                <a:solidFill>
                  <a:schemeClr val="accent5">
                    <a:lumMod val="75000"/>
                  </a:schemeClr>
                </a:solidFill>
              </a:rPr>
              <a:t>Serves: Two people: Elizabeth and </a:t>
            </a:r>
            <a:r>
              <a:rPr lang="en-US" sz="2000" dirty="0" smtClean="0">
                <a:solidFill>
                  <a:schemeClr val="accent5">
                    <a:lumMod val="75000"/>
                  </a:schemeClr>
                </a:solidFill>
              </a:rPr>
              <a:t>John</a:t>
            </a:r>
            <a:endParaRPr lang="en-US" sz="2000" dirty="0">
              <a:solidFill>
                <a:schemeClr val="accent5">
                  <a:lumMod val="75000"/>
                </a:schemeClr>
              </a:solidFill>
            </a:endParaRPr>
          </a:p>
        </p:txBody>
      </p:sp>
    </p:spTree>
    <p:extLst>
      <p:ext uri="{BB962C8B-B14F-4D97-AF65-F5344CB8AC3E}">
        <p14:creationId xmlns:p14="http://schemas.microsoft.com/office/powerpoint/2010/main" val="1382095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228600"/>
            <a:ext cx="7756263" cy="1219200"/>
          </a:xfrm>
        </p:spPr>
        <p:txBody>
          <a:bodyPr/>
          <a:lstStyle/>
          <a:p>
            <a:r>
              <a:rPr lang="en-US" sz="3600" dirty="0" smtClean="0">
                <a:solidFill>
                  <a:schemeClr val="accent5">
                    <a:lumMod val="75000"/>
                  </a:schemeClr>
                </a:solidFill>
              </a:rPr>
              <a:t>Let’s Discuss the Language of the Play</a:t>
            </a:r>
            <a:endParaRPr lang="en-US" sz="3600" dirty="0">
              <a:solidFill>
                <a:schemeClr val="accent5">
                  <a:lumMod val="75000"/>
                </a:schemeClr>
              </a:solidFill>
            </a:endParaRPr>
          </a:p>
        </p:txBody>
      </p:sp>
      <p:sp>
        <p:nvSpPr>
          <p:cNvPr id="4" name="Content Placeholder 3"/>
          <p:cNvSpPr>
            <a:spLocks noGrp="1"/>
          </p:cNvSpPr>
          <p:nvPr>
            <p:ph idx="1"/>
          </p:nvPr>
        </p:nvSpPr>
        <p:spPr>
          <a:xfrm>
            <a:off x="699247" y="2209799"/>
            <a:ext cx="7745505" cy="3916363"/>
          </a:xfrm>
        </p:spPr>
        <p:txBody>
          <a:bodyPr>
            <a:normAutofit/>
          </a:bodyPr>
          <a:lstStyle/>
          <a:p>
            <a:r>
              <a:rPr lang="en-US" dirty="0" smtClean="0">
                <a:solidFill>
                  <a:schemeClr val="accent5">
                    <a:lumMod val="75000"/>
                  </a:schemeClr>
                </a:solidFill>
              </a:rPr>
              <a:t>Dramatic irony is the </a:t>
            </a:r>
            <a:r>
              <a:rPr lang="en-US" dirty="0">
                <a:solidFill>
                  <a:schemeClr val="accent5">
                    <a:lumMod val="75000"/>
                  </a:schemeClr>
                </a:solidFill>
              </a:rPr>
              <a:t>contradiction between the situation developed in a drama and the words or actions of the characters that is understood by the audience but not by the characters </a:t>
            </a:r>
            <a:r>
              <a:rPr lang="en-US" dirty="0" smtClean="0">
                <a:solidFill>
                  <a:schemeClr val="accent5">
                    <a:lumMod val="75000"/>
                  </a:schemeClr>
                </a:solidFill>
              </a:rPr>
              <a:t>themselves. What </a:t>
            </a:r>
            <a:r>
              <a:rPr lang="en-US" dirty="0">
                <a:solidFill>
                  <a:schemeClr val="accent5">
                    <a:lumMod val="75000"/>
                  </a:schemeClr>
                </a:solidFill>
              </a:rPr>
              <a:t>examples of irony do you see in the play?</a:t>
            </a:r>
          </a:p>
          <a:p>
            <a:r>
              <a:rPr lang="en-US" dirty="0" smtClean="0">
                <a:solidFill>
                  <a:schemeClr val="accent5">
                    <a:lumMod val="75000"/>
                  </a:schemeClr>
                </a:solidFill>
              </a:rPr>
              <a:t>A </a:t>
            </a:r>
            <a:r>
              <a:rPr lang="en-US" dirty="0">
                <a:solidFill>
                  <a:schemeClr val="accent5">
                    <a:lumMod val="75000"/>
                  </a:schemeClr>
                </a:solidFill>
              </a:rPr>
              <a:t>paradox </a:t>
            </a:r>
            <a:r>
              <a:rPr lang="en-US" dirty="0" smtClean="0">
                <a:solidFill>
                  <a:schemeClr val="accent5">
                    <a:lumMod val="75000"/>
                  </a:schemeClr>
                </a:solidFill>
              </a:rPr>
              <a:t>is a </a:t>
            </a:r>
            <a:r>
              <a:rPr lang="en-US" dirty="0">
                <a:solidFill>
                  <a:schemeClr val="accent5">
                    <a:lumMod val="75000"/>
                  </a:schemeClr>
                </a:solidFill>
              </a:rPr>
              <a:t>person, situation, or </a:t>
            </a:r>
            <a:r>
              <a:rPr lang="en-US" dirty="0" smtClean="0">
                <a:solidFill>
                  <a:schemeClr val="accent5">
                    <a:lumMod val="75000"/>
                  </a:schemeClr>
                </a:solidFill>
              </a:rPr>
              <a:t>action having </a:t>
            </a:r>
            <a:r>
              <a:rPr lang="en-US" dirty="0">
                <a:solidFill>
                  <a:schemeClr val="accent5">
                    <a:lumMod val="75000"/>
                  </a:schemeClr>
                </a:solidFill>
              </a:rPr>
              <a:t>seemingly contradictory qualities or </a:t>
            </a:r>
            <a:r>
              <a:rPr lang="en-US" dirty="0" smtClean="0">
                <a:solidFill>
                  <a:schemeClr val="accent5">
                    <a:lumMod val="75000"/>
                  </a:schemeClr>
                </a:solidFill>
              </a:rPr>
              <a:t>phases. </a:t>
            </a:r>
            <a:r>
              <a:rPr lang="en-US" dirty="0">
                <a:solidFill>
                  <a:schemeClr val="accent5">
                    <a:lumMod val="75000"/>
                  </a:schemeClr>
                </a:solidFill>
              </a:rPr>
              <a:t>What events in Salem can be viewed as paradox?</a:t>
            </a:r>
          </a:p>
          <a:p>
            <a:r>
              <a:rPr lang="en-US" dirty="0">
                <a:solidFill>
                  <a:schemeClr val="accent5">
                    <a:lumMod val="75000"/>
                  </a:schemeClr>
                </a:solidFill>
              </a:rPr>
              <a:t> </a:t>
            </a:r>
            <a:endParaRPr lang="en-US" dirty="0"/>
          </a:p>
          <a:p>
            <a:endParaRPr lang="en-US" dirty="0"/>
          </a:p>
        </p:txBody>
      </p:sp>
    </p:spTree>
    <p:extLst>
      <p:ext uri="{BB962C8B-B14F-4D97-AF65-F5344CB8AC3E}">
        <p14:creationId xmlns:p14="http://schemas.microsoft.com/office/powerpoint/2010/main" val="55879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648200"/>
          </a:xfrm>
        </p:spPr>
        <p:txBody>
          <a:bodyPr>
            <a:normAutofit fontScale="92500"/>
          </a:bodyPr>
          <a:lstStyle/>
          <a:p>
            <a:r>
              <a:rPr lang="en-US" dirty="0">
                <a:solidFill>
                  <a:schemeClr val="accent5">
                    <a:lumMod val="75000"/>
                  </a:schemeClr>
                </a:solidFill>
              </a:rPr>
              <a:t>The Crucible is set in a theocratic society, in which the church and the state are one, and the religion is a strict, austere form of Protestantism known as Puritanism. Because of the theocratic nature of the society, moral laws and state laws are one and the same: sin and the status of an individual’s soul are matters of public concern. There is no room for deviation from social norms, since any individual whose private life doesn’t conform to the established moral laws represents a threat not only to the public good but also to the rule of God and true religion. In Salem, everything and everyone belongs to either God or the devil; dissent is not merely unlawful, it is associated with satanic activity. </a:t>
            </a:r>
          </a:p>
        </p:txBody>
      </p:sp>
      <p:sp>
        <p:nvSpPr>
          <p:cNvPr id="3" name="Title 2"/>
          <p:cNvSpPr>
            <a:spLocks noGrp="1"/>
          </p:cNvSpPr>
          <p:nvPr>
            <p:ph type="title"/>
          </p:nvPr>
        </p:nvSpPr>
        <p:spPr/>
        <p:txBody>
          <a:bodyPr/>
          <a:lstStyle/>
          <a:p>
            <a:r>
              <a:rPr lang="en-US" sz="3600" dirty="0" smtClean="0">
                <a:solidFill>
                  <a:schemeClr val="accent5">
                    <a:lumMod val="75000"/>
                  </a:schemeClr>
                </a:solidFill>
              </a:rPr>
              <a:t>Themes</a:t>
            </a:r>
            <a:endParaRPr lang="en-US" sz="3600" dirty="0">
              <a:solidFill>
                <a:schemeClr val="accent5">
                  <a:lumMod val="75000"/>
                </a:schemeClr>
              </a:solidFill>
            </a:endParaRPr>
          </a:p>
        </p:txBody>
      </p:sp>
    </p:spTree>
    <p:extLst>
      <p:ext uri="{BB962C8B-B14F-4D97-AF65-F5344CB8AC3E}">
        <p14:creationId xmlns:p14="http://schemas.microsoft.com/office/powerpoint/2010/main" val="4222239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495799"/>
          </a:xfrm>
        </p:spPr>
        <p:txBody>
          <a:bodyPr>
            <a:normAutofit lnSpcReduction="10000"/>
          </a:bodyPr>
          <a:lstStyle/>
          <a:p>
            <a:r>
              <a:rPr lang="en-US" dirty="0">
                <a:solidFill>
                  <a:schemeClr val="accent5">
                    <a:lumMod val="75000"/>
                  </a:schemeClr>
                </a:solidFill>
              </a:rPr>
              <a:t>Reputation is tremendously important in theocratic Salem, where public and private moralities are one and the same. In an environment where reputation plays such an important role, the fear of guilt by association becomes particularly pernicious. Focused on maintaining public reputation, the townsfolk of Salem must fear that the sins of their friends and associates will taint their names. Various characters base their actions on the desire to protect their respective reputations. </a:t>
            </a:r>
            <a:endParaRPr lang="en-US" dirty="0" smtClean="0">
              <a:solidFill>
                <a:schemeClr val="accent5">
                  <a:lumMod val="75000"/>
                </a:schemeClr>
              </a:solidFill>
            </a:endParaRPr>
          </a:p>
          <a:p>
            <a:r>
              <a:rPr lang="en-US" dirty="0" smtClean="0">
                <a:solidFill>
                  <a:schemeClr val="accent5">
                    <a:lumMod val="75000"/>
                  </a:schemeClr>
                </a:solidFill>
              </a:rPr>
              <a:t>Which characters are concerned with their reputation in society?</a:t>
            </a:r>
            <a:endParaRPr lang="en-US" dirty="0">
              <a:solidFill>
                <a:schemeClr val="accent5">
                  <a:lumMod val="75000"/>
                </a:schemeClr>
              </a:solidFill>
            </a:endParaRPr>
          </a:p>
        </p:txBody>
      </p:sp>
      <p:sp>
        <p:nvSpPr>
          <p:cNvPr id="3" name="Title 2"/>
          <p:cNvSpPr>
            <a:spLocks noGrp="1"/>
          </p:cNvSpPr>
          <p:nvPr>
            <p:ph type="title"/>
          </p:nvPr>
        </p:nvSpPr>
        <p:spPr>
          <a:xfrm>
            <a:off x="688490" y="152400"/>
            <a:ext cx="7756263" cy="1472006"/>
          </a:xfrm>
        </p:spPr>
        <p:txBody>
          <a:bodyPr/>
          <a:lstStyle/>
          <a:p>
            <a:r>
              <a:rPr lang="en-US" sz="3600" dirty="0" smtClean="0">
                <a:solidFill>
                  <a:schemeClr val="accent5">
                    <a:lumMod val="75000"/>
                  </a:schemeClr>
                </a:solidFill>
              </a:rPr>
              <a:t>Themes</a:t>
            </a:r>
            <a:endParaRPr lang="en-US" sz="3600" dirty="0">
              <a:solidFill>
                <a:schemeClr val="accent5">
                  <a:lumMod val="75000"/>
                </a:schemeClr>
              </a:solidFill>
            </a:endParaRPr>
          </a:p>
        </p:txBody>
      </p:sp>
    </p:spTree>
    <p:extLst>
      <p:ext uri="{BB962C8B-B14F-4D97-AF65-F5344CB8AC3E}">
        <p14:creationId xmlns:p14="http://schemas.microsoft.com/office/powerpoint/2010/main" val="2871367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1509</Words>
  <Application>Microsoft Office PowerPoint</Application>
  <PresentationFormat>On-screen Show (4:3)</PresentationFormat>
  <Paragraphs>84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Arthur Miller’s  The Crucible</vt:lpstr>
      <vt:lpstr>PowerPoint Presentation</vt:lpstr>
      <vt:lpstr>PowerPoint Presentation</vt:lpstr>
      <vt:lpstr>Motivation</vt:lpstr>
      <vt:lpstr>PowerPoint Presentation</vt:lpstr>
      <vt:lpstr>PowerPoint Presentation</vt:lpstr>
      <vt:lpstr>Let’s Discuss the Language of the Play</vt:lpstr>
      <vt:lpstr>Themes</vt:lpstr>
      <vt:lpstr>Themes</vt:lpstr>
      <vt:lpstr>Themes</vt:lpstr>
      <vt:lpstr>What do you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Dawne Nelson</dc:creator>
  <cp:lastModifiedBy>Dawne Nelson</cp:lastModifiedBy>
  <cp:revision>28</cp:revision>
  <dcterms:created xsi:type="dcterms:W3CDTF">2013-04-22T15:20:51Z</dcterms:created>
  <dcterms:modified xsi:type="dcterms:W3CDTF">2013-04-23T22:31:53Z</dcterms:modified>
</cp:coreProperties>
</file>